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98" r:id="rId4"/>
    <p:sldId id="299" r:id="rId5"/>
    <p:sldId id="300" r:id="rId6"/>
    <p:sldId id="311" r:id="rId7"/>
    <p:sldId id="302" r:id="rId8"/>
    <p:sldId id="310" r:id="rId9"/>
    <p:sldId id="303" r:id="rId10"/>
    <p:sldId id="312" r:id="rId11"/>
    <p:sldId id="305" r:id="rId12"/>
    <p:sldId id="306" r:id="rId13"/>
    <p:sldId id="307" r:id="rId14"/>
    <p:sldId id="308" r:id="rId15"/>
    <p:sldId id="309" r:id="rId16"/>
    <p:sldId id="257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A5DDF8"/>
    <a:srgbClr val="4BACC6"/>
    <a:srgbClr val="008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91" autoAdjust="0"/>
  </p:normalViewPr>
  <p:slideViewPr>
    <p:cSldViewPr>
      <p:cViewPr>
        <p:scale>
          <a:sx n="60" d="100"/>
          <a:sy n="60" d="100"/>
        </p:scale>
        <p:origin x="-2238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38640A-2BD7-42F8-8332-07465123C7A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30EE25-C5D0-4CC6-93F4-49038EF6E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0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EE25-C5D0-4CC6-93F4-49038EF6E3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76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EE25-C5D0-4CC6-93F4-49038EF6E3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5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EE25-C5D0-4CC6-93F4-49038EF6E3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2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EE25-C5D0-4CC6-93F4-49038EF6E3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62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EE25-C5D0-4CC6-93F4-49038EF6E3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77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EE25-C5D0-4CC6-93F4-49038EF6E3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EE25-C5D0-4CC6-93F4-49038EF6E3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4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EE25-C5D0-4CC6-93F4-49038EF6E3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8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Costanzo</a:t>
            </a:r>
            <a:r>
              <a:rPr lang="en-US" baseline="0" dirty="0" smtClean="0"/>
              <a:t> and her grandson, Max.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EE25-C5D0-4CC6-93F4-49038EF6E3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05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EE25-C5D0-4CC6-93F4-49038EF6E3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56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EE25-C5D0-4CC6-93F4-49038EF6E3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9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EE25-C5D0-4CC6-93F4-49038EF6E3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65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EE25-C5D0-4CC6-93F4-49038EF6E3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10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4D67C-BBF3-491F-9129-B659D36430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54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4D67C-BBF3-491F-9129-B659D36430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54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EE25-C5D0-4CC6-93F4-49038EF6E3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4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4" descr="logo-box.jpg"/>
          <p:cNvPicPr>
            <a:picLocks noChangeAspect="1"/>
          </p:cNvPicPr>
          <p:nvPr userDrawn="1"/>
        </p:nvPicPr>
        <p:blipFill rotWithShape="1">
          <a:blip r:embed="rId2" cstate="print"/>
          <a:srcRect t="396" b="62291"/>
          <a:stretch/>
        </p:blipFill>
        <p:spPr>
          <a:xfrm>
            <a:off x="5334000" y="134543"/>
            <a:ext cx="1752600" cy="58108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7924800" y="5651212"/>
            <a:ext cx="12281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www.amsa.org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 txBox="1">
            <a:spLocks/>
          </p:cNvSpPr>
          <p:nvPr userDrawn="1"/>
        </p:nvSpPr>
        <p:spPr>
          <a:xfrm>
            <a:off x="2167" y="6324600"/>
            <a:ext cx="9150790" cy="533400"/>
          </a:xfrm>
          <a:prstGeom prst="rect">
            <a:avLst/>
          </a:prstGeom>
          <a:solidFill>
            <a:srgbClr val="0080C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00" b="1" i="1" dirty="0" smtClean="0">
                <a:solidFill>
                  <a:schemeClr val="bg1">
                    <a:alpha val="71000"/>
                  </a:schemeClr>
                </a:solidFill>
              </a:rPr>
              <a:t>“How to Thrive” Webinar Series</a:t>
            </a:r>
            <a:endParaRPr lang="en-US" sz="2900" b="1" i="1" dirty="0">
              <a:solidFill>
                <a:schemeClr val="bg1">
                  <a:alpha val="71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48" y="228600"/>
            <a:ext cx="1940501" cy="45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44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AD7A-334D-460D-9CE2-F96F8C8A07DE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371A-2341-46FA-9652-32E806B6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7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AD7A-334D-460D-9CE2-F96F8C8A07DE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371A-2341-46FA-9652-32E806B6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AD7A-334D-460D-9CE2-F96F8C8A07DE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371A-2341-46FA-9652-32E806B6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2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AD7A-334D-460D-9CE2-F96F8C8A07DE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371A-2341-46FA-9652-32E806B6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65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AD7A-334D-460D-9CE2-F96F8C8A07DE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371A-2341-46FA-9652-32E806B6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9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4" descr="logo-box.jpg"/>
          <p:cNvPicPr>
            <a:picLocks noChangeAspect="1"/>
          </p:cNvPicPr>
          <p:nvPr userDrawn="1"/>
        </p:nvPicPr>
        <p:blipFill rotWithShape="1">
          <a:blip r:embed="rId2" cstate="print"/>
          <a:srcRect t="396" b="62291"/>
          <a:stretch/>
        </p:blipFill>
        <p:spPr>
          <a:xfrm>
            <a:off x="5334000" y="134543"/>
            <a:ext cx="1752600" cy="58108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7924800" y="5651212"/>
            <a:ext cx="12281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www.amsa.org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 txBox="1">
            <a:spLocks/>
          </p:cNvSpPr>
          <p:nvPr userDrawn="1"/>
        </p:nvSpPr>
        <p:spPr>
          <a:xfrm>
            <a:off x="2167" y="6324600"/>
            <a:ext cx="9150790" cy="533400"/>
          </a:xfrm>
          <a:prstGeom prst="rect">
            <a:avLst/>
          </a:prstGeom>
          <a:solidFill>
            <a:srgbClr val="0080C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00" b="1" i="1" dirty="0" smtClean="0">
                <a:solidFill>
                  <a:schemeClr val="bg1">
                    <a:alpha val="71000"/>
                  </a:schemeClr>
                </a:solidFill>
              </a:rPr>
              <a:t>“How to Thrive” Webinar Series</a:t>
            </a:r>
            <a:endParaRPr lang="en-US" sz="2900" b="1" i="1" dirty="0">
              <a:solidFill>
                <a:schemeClr val="bg1">
                  <a:alpha val="71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48" y="228600"/>
            <a:ext cx="1940501" cy="45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25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4" descr="logo-box.jpg"/>
          <p:cNvPicPr>
            <a:picLocks noChangeAspect="1"/>
          </p:cNvPicPr>
          <p:nvPr userDrawn="1"/>
        </p:nvPicPr>
        <p:blipFill rotWithShape="1">
          <a:blip r:embed="rId2" cstate="print"/>
          <a:srcRect t="396" b="62291"/>
          <a:stretch/>
        </p:blipFill>
        <p:spPr>
          <a:xfrm>
            <a:off x="5334000" y="134543"/>
            <a:ext cx="1752600" cy="58108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7924800" y="5651212"/>
            <a:ext cx="12281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www.amsa.org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 txBox="1">
            <a:spLocks/>
          </p:cNvSpPr>
          <p:nvPr userDrawn="1"/>
        </p:nvSpPr>
        <p:spPr>
          <a:xfrm>
            <a:off x="2167" y="6324600"/>
            <a:ext cx="9150790" cy="533400"/>
          </a:xfrm>
          <a:prstGeom prst="rect">
            <a:avLst/>
          </a:prstGeom>
          <a:solidFill>
            <a:srgbClr val="0080C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00" b="1" i="1" dirty="0" smtClean="0">
                <a:solidFill>
                  <a:schemeClr val="bg1">
                    <a:alpha val="71000"/>
                  </a:schemeClr>
                </a:solidFill>
              </a:rPr>
              <a:t>“How to Thrive” Webinar Series</a:t>
            </a:r>
            <a:endParaRPr lang="en-US" sz="2900" b="1" i="1" dirty="0">
              <a:solidFill>
                <a:schemeClr val="bg1">
                  <a:alpha val="71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48" y="228600"/>
            <a:ext cx="1940501" cy="45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6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4" descr="logo-box.jpg"/>
          <p:cNvPicPr>
            <a:picLocks noChangeAspect="1"/>
          </p:cNvPicPr>
          <p:nvPr userDrawn="1"/>
        </p:nvPicPr>
        <p:blipFill rotWithShape="1">
          <a:blip r:embed="rId2" cstate="print"/>
          <a:srcRect t="396" b="62291"/>
          <a:stretch/>
        </p:blipFill>
        <p:spPr>
          <a:xfrm>
            <a:off x="5334000" y="134543"/>
            <a:ext cx="1752600" cy="58108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7924800" y="5651212"/>
            <a:ext cx="12281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www.amsa.org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 txBox="1">
            <a:spLocks/>
          </p:cNvSpPr>
          <p:nvPr userDrawn="1"/>
        </p:nvSpPr>
        <p:spPr>
          <a:xfrm>
            <a:off x="2167" y="6324600"/>
            <a:ext cx="9150790" cy="533400"/>
          </a:xfrm>
          <a:prstGeom prst="rect">
            <a:avLst/>
          </a:prstGeom>
          <a:solidFill>
            <a:srgbClr val="0080C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00" b="1" i="1" dirty="0" smtClean="0">
                <a:solidFill>
                  <a:schemeClr val="bg1">
                    <a:alpha val="71000"/>
                  </a:schemeClr>
                </a:solidFill>
              </a:rPr>
              <a:t>“How to Thrive” Webinar Series</a:t>
            </a:r>
            <a:endParaRPr lang="en-US" sz="2900" b="1" i="1" dirty="0">
              <a:solidFill>
                <a:schemeClr val="bg1">
                  <a:alpha val="71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48" y="228600"/>
            <a:ext cx="1940501" cy="45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AD7A-334D-460D-9CE2-F96F8C8A07DE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371A-2341-46FA-9652-32E806B6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4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AD7A-334D-460D-9CE2-F96F8C8A07DE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371A-2341-46FA-9652-32E806B6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3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AD7A-334D-460D-9CE2-F96F8C8A07DE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371A-2341-46FA-9652-32E806B6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AD7A-334D-460D-9CE2-F96F8C8A07DE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371A-2341-46FA-9652-32E806B6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2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AD7A-334D-460D-9CE2-F96F8C8A07DE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371A-2341-46FA-9652-32E806B6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7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3AD7A-334D-460D-9CE2-F96F8C8A07DE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B371A-2341-46FA-9652-32E806B6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2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costanz@vcu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/>
          </p:cNvSpPr>
          <p:nvPr/>
        </p:nvSpPr>
        <p:spPr>
          <a:xfrm>
            <a:off x="2167" y="6324600"/>
            <a:ext cx="9150790" cy="533400"/>
          </a:xfrm>
          <a:prstGeom prst="rect">
            <a:avLst/>
          </a:prstGeom>
          <a:solidFill>
            <a:srgbClr val="0080C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00" b="1" i="1" dirty="0" smtClean="0">
                <a:solidFill>
                  <a:schemeClr val="bg1">
                    <a:alpha val="71000"/>
                  </a:schemeClr>
                </a:solidFill>
              </a:rPr>
              <a:t>“How to Thrive” Webinar Series</a:t>
            </a:r>
            <a:endParaRPr lang="en-US" sz="2900" b="1" i="1" dirty="0">
              <a:solidFill>
                <a:schemeClr val="bg1">
                  <a:alpha val="71000"/>
                </a:schemeClr>
              </a:solidFill>
            </a:endParaRPr>
          </a:p>
        </p:txBody>
      </p:sp>
      <p:pic>
        <p:nvPicPr>
          <p:cNvPr id="5" name="Picture Placeholder 34" descr="logo-box.jpg"/>
          <p:cNvPicPr>
            <a:picLocks noChangeAspect="1"/>
          </p:cNvPicPr>
          <p:nvPr/>
        </p:nvPicPr>
        <p:blipFill rotWithShape="1">
          <a:blip r:embed="rId3" cstate="print"/>
          <a:srcRect t="396" b="62291"/>
          <a:stretch/>
        </p:blipFill>
        <p:spPr>
          <a:xfrm>
            <a:off x="228600" y="152400"/>
            <a:ext cx="3048000" cy="1010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24800" y="0"/>
            <a:ext cx="1219200" cy="6324600"/>
          </a:xfrm>
          <a:prstGeom prst="rect">
            <a:avLst/>
          </a:prstGeom>
          <a:solidFill>
            <a:srgbClr val="A5D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1"/>
          <a:lstStyle/>
          <a:p>
            <a:r>
              <a:rPr lang="en-US" sz="3700" b="1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0"/>
            <a:ext cx="228600" cy="632460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1981200"/>
            <a:ext cx="7848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“Succeeding in Physiology”</a:t>
            </a:r>
            <a:endParaRPr lang="en-US" sz="4000" b="1" dirty="0" smtClean="0"/>
          </a:p>
          <a:p>
            <a:pPr algn="ctr"/>
            <a:r>
              <a:rPr lang="en-US" sz="4000" dirty="0" smtClean="0"/>
              <a:t>Dr. Linda </a:t>
            </a:r>
            <a:r>
              <a:rPr lang="en-US" sz="4000" dirty="0" smtClean="0"/>
              <a:t>Costanzo</a:t>
            </a:r>
          </a:p>
          <a:p>
            <a:pPr algn="ctr"/>
            <a:r>
              <a:rPr lang="en-US" sz="4000" dirty="0" smtClean="0"/>
              <a:t>Author </a:t>
            </a:r>
            <a:r>
              <a:rPr lang="en-US" sz="4000" dirty="0" smtClean="0"/>
              <a:t>of </a:t>
            </a:r>
            <a:r>
              <a:rPr lang="en-US" sz="4000" i="1" dirty="0" smtClean="0"/>
              <a:t>BRS Physiology</a:t>
            </a:r>
          </a:p>
          <a:p>
            <a:pPr algn="ctr"/>
            <a:endParaRPr lang="en-US" sz="4000" i="1" dirty="0" smtClean="0"/>
          </a:p>
          <a:p>
            <a:pPr algn="ctr"/>
            <a:endParaRPr lang="en-US" sz="2400" i="1" dirty="0" smtClean="0"/>
          </a:p>
          <a:p>
            <a:pPr algn="ctr"/>
            <a:endParaRPr lang="en-US" sz="2400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360030"/>
            <a:ext cx="3046959" cy="70676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2"/>
          <a:stretch/>
        </p:blipFill>
        <p:spPr bwMode="auto">
          <a:xfrm>
            <a:off x="914400" y="4191000"/>
            <a:ext cx="6400800" cy="145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8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write or not to write?</a:t>
            </a:r>
            <a:br>
              <a:rPr lang="en-US" dirty="0" smtClean="0"/>
            </a:br>
            <a:r>
              <a:rPr lang="en-US" sz="2700" dirty="0" smtClean="0"/>
              <a:t>That is your dilemma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7791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04800" y="762000"/>
            <a:ext cx="9601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 NOT to write (when studying physiology)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 NOT “copy the notes”</a:t>
            </a:r>
          </a:p>
          <a:p>
            <a:pPr lvl="1"/>
            <a:r>
              <a:rPr lang="en-US" sz="2400" dirty="0" smtClean="0"/>
              <a:t>Habit from undergrad days (fear of letting go of strategy that seemed to work)</a:t>
            </a:r>
          </a:p>
          <a:p>
            <a:pPr lvl="1"/>
            <a:r>
              <a:rPr lang="en-US" sz="2400" dirty="0" smtClean="0"/>
              <a:t>Passive, Mindless</a:t>
            </a:r>
            <a:endParaRPr lang="en-US" sz="2400" dirty="0"/>
          </a:p>
          <a:p>
            <a:pPr lvl="1"/>
            <a:r>
              <a:rPr lang="en-US" sz="2400" dirty="0"/>
              <a:t>Eats up time (that could be used for learning, </a:t>
            </a:r>
            <a:r>
              <a:rPr lang="en-US" sz="2400" dirty="0" smtClean="0"/>
              <a:t>understanding, repetition, </a:t>
            </a:r>
            <a:r>
              <a:rPr lang="en-US" sz="2400" dirty="0"/>
              <a:t>and doing practice questions)</a:t>
            </a:r>
          </a:p>
          <a:p>
            <a:pPr lvl="1"/>
            <a:r>
              <a:rPr lang="en-US" sz="2400" dirty="0"/>
              <a:t>Kick the habit </a:t>
            </a:r>
            <a:r>
              <a:rPr lang="en-US" sz="2400" i="1" dirty="0" smtClean="0"/>
              <a:t>now</a:t>
            </a:r>
            <a:endParaRPr lang="en-US" sz="2400" dirty="0" smtClean="0"/>
          </a:p>
          <a:p>
            <a:r>
              <a:rPr lang="en-US" sz="2800" i="1" dirty="0" smtClean="0"/>
              <a:t>But</a:t>
            </a:r>
            <a:r>
              <a:rPr lang="en-US" sz="2800" dirty="0" smtClean="0"/>
              <a:t> I need to write in order to learn!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9929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76200" y="68580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I write that is useful and active?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764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 smtClean="0"/>
              <a:t>Yes! Make your writing evolve </a:t>
            </a:r>
            <a:r>
              <a:rPr lang="en-US" sz="3600" dirty="0" smtClean="0">
                <a:sym typeface="Wingdings" panose="05000000000000000000" pitchFamily="2" charset="2"/>
              </a:rPr>
              <a:t> active</a:t>
            </a:r>
          </a:p>
          <a:p>
            <a:r>
              <a:rPr lang="en-US" sz="3600" dirty="0" smtClean="0">
                <a:sym typeface="Wingdings" panose="05000000000000000000" pitchFamily="2" charset="2"/>
              </a:rPr>
              <a:t>Don’t write until you know something about the topic</a:t>
            </a:r>
          </a:p>
          <a:p>
            <a:r>
              <a:rPr lang="en-US" sz="3600" dirty="0" smtClean="0">
                <a:sym typeface="Wingdings" panose="05000000000000000000" pitchFamily="2" charset="2"/>
              </a:rPr>
              <a:t>Depends on topic (for this topic, what would be most useful?)</a:t>
            </a:r>
          </a:p>
          <a:p>
            <a:pPr lvl="1"/>
            <a:r>
              <a:rPr lang="en-US" sz="3600" dirty="0" smtClean="0">
                <a:sym typeface="Wingdings" panose="05000000000000000000" pitchFamily="2" charset="2"/>
              </a:rPr>
              <a:t>Create a visual (list, comparisons, charts, sequence of events)</a:t>
            </a:r>
          </a:p>
          <a:p>
            <a:pPr lvl="1"/>
            <a:r>
              <a:rPr lang="en-US" sz="3600" dirty="0" smtClean="0">
                <a:sym typeface="Wingdings" panose="05000000000000000000" pitchFamily="2" charset="2"/>
              </a:rPr>
              <a:t>Synthesis</a:t>
            </a:r>
          </a:p>
          <a:p>
            <a:pPr lvl="2"/>
            <a:r>
              <a:rPr lang="en-US" sz="3600" dirty="0" smtClean="0">
                <a:sym typeface="Wingdings" panose="05000000000000000000" pitchFamily="2" charset="2"/>
              </a:rPr>
              <a:t>E.g., sheet with all major points about fetal lung</a:t>
            </a:r>
          </a:p>
          <a:p>
            <a:pPr lvl="2"/>
            <a:r>
              <a:rPr lang="en-US" sz="3600" dirty="0">
                <a:sym typeface="Wingdings" panose="05000000000000000000" pitchFamily="2" charset="2"/>
              </a:rPr>
              <a:t>E</a:t>
            </a:r>
            <a:r>
              <a:rPr lang="en-US" sz="3600" dirty="0" smtClean="0">
                <a:sym typeface="Wingdings" panose="05000000000000000000" pitchFamily="2" charset="2"/>
              </a:rPr>
              <a:t>.g., sheet with all major points about adrenal cortical hormones</a:t>
            </a:r>
          </a:p>
          <a:p>
            <a:pPr lvl="1"/>
            <a:r>
              <a:rPr lang="en-US" sz="3600" dirty="0" smtClean="0">
                <a:sym typeface="Wingdings" panose="05000000000000000000" pitchFamily="2" charset="2"/>
              </a:rPr>
              <a:t>Drill</a:t>
            </a:r>
          </a:p>
          <a:p>
            <a:pPr lvl="2"/>
            <a:r>
              <a:rPr lang="en-US" sz="3600" dirty="0" smtClean="0">
                <a:sym typeface="Wingdings" panose="05000000000000000000" pitchFamily="2" charset="2"/>
              </a:rPr>
              <a:t>Write a sequence from memory</a:t>
            </a:r>
          </a:p>
          <a:p>
            <a:pPr lvl="2"/>
            <a:r>
              <a:rPr lang="en-US" sz="3600" dirty="0" smtClean="0">
                <a:sym typeface="Wingdings" panose="05000000000000000000" pitchFamily="2" charset="2"/>
              </a:rPr>
              <a:t>Practice redrawing graphs</a:t>
            </a:r>
          </a:p>
          <a:p>
            <a:pPr lvl="2"/>
            <a:r>
              <a:rPr lang="en-US" sz="3600" dirty="0" smtClean="0">
                <a:sym typeface="Wingdings" panose="05000000000000000000" pitchFamily="2" charset="2"/>
              </a:rPr>
              <a:t>Write equations from memory</a:t>
            </a:r>
          </a:p>
          <a:p>
            <a:pPr lvl="1"/>
            <a:r>
              <a:rPr lang="en-US" sz="3600" dirty="0" smtClean="0">
                <a:sym typeface="Wingdings" panose="05000000000000000000" pitchFamily="2" charset="2"/>
              </a:rPr>
              <a:t>Practice problems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Practice </a:t>
            </a:r>
            <a:r>
              <a:rPr lang="en-US" dirty="0" smtClean="0"/>
              <a:t>Questions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sz="2200" dirty="0" smtClean="0"/>
              <a:t>The antidote to that “graph, equation, calculation” issue 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981200"/>
            <a:ext cx="845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Lots--Early and Often</a:t>
            </a:r>
          </a:p>
          <a:p>
            <a:r>
              <a:rPr lang="en-US" dirty="0" smtClean="0"/>
              <a:t>Questions are learning tools (don’t wait until you’re “ready”)</a:t>
            </a:r>
          </a:p>
          <a:p>
            <a:r>
              <a:rPr lang="en-US" dirty="0" smtClean="0"/>
              <a:t>Learn from the right </a:t>
            </a:r>
            <a:r>
              <a:rPr lang="en-US" i="1" dirty="0" smtClean="0"/>
              <a:t>and</a:t>
            </a:r>
            <a:r>
              <a:rPr lang="en-US" dirty="0" smtClean="0"/>
              <a:t> wrong answers</a:t>
            </a:r>
          </a:p>
          <a:p>
            <a:r>
              <a:rPr lang="en-US" dirty="0" smtClean="0"/>
              <a:t>Test understanding, build confidence, practice test-taking strategies</a:t>
            </a:r>
          </a:p>
          <a:p>
            <a:r>
              <a:rPr lang="en-US" dirty="0" smtClean="0"/>
              <a:t>Sources:</a:t>
            </a:r>
          </a:p>
          <a:p>
            <a:pPr lvl="1"/>
            <a:r>
              <a:rPr lang="en-US" dirty="0" smtClean="0"/>
              <a:t>Self-assessments in your course</a:t>
            </a:r>
          </a:p>
          <a:p>
            <a:pPr lvl="1"/>
            <a:r>
              <a:rPr lang="en-US" u="sng" dirty="0" smtClean="0"/>
              <a:t>BRS Physiology</a:t>
            </a:r>
            <a:r>
              <a:rPr lang="en-US" dirty="0" smtClean="0"/>
              <a:t> (end-of-chapter)</a:t>
            </a:r>
          </a:p>
          <a:p>
            <a:pPr lvl="1"/>
            <a:r>
              <a:rPr lang="en-US" u="sng" dirty="0" smtClean="0"/>
              <a:t>Pre-test Physiology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0270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Good test-taking in physiology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533400" y="16764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</a:t>
            </a:r>
            <a:r>
              <a:rPr lang="en-US" dirty="0" smtClean="0"/>
              <a:t>ead the stem carefully and underline critical words. </a:t>
            </a:r>
          </a:p>
          <a:p>
            <a:pPr marL="800100" lvl="3" indent="-342900"/>
            <a:r>
              <a:rPr lang="en-US" sz="2100" dirty="0" smtClean="0"/>
              <a:t>#1 test-taking problem in physiology is not answering the question asked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Clearly identify the </a:t>
            </a:r>
            <a:r>
              <a:rPr lang="en-US" i="1" dirty="0" smtClean="0">
                <a:solidFill>
                  <a:srgbClr val="FF0000"/>
                </a:solidFill>
              </a:rPr>
              <a:t>topic</a:t>
            </a:r>
            <a:r>
              <a:rPr lang="en-US" dirty="0" smtClean="0"/>
              <a:t> of the question and find that </a:t>
            </a:r>
            <a:r>
              <a:rPr lang="en-US" i="1" dirty="0" smtClean="0">
                <a:solidFill>
                  <a:srgbClr val="FF0000"/>
                </a:solidFill>
              </a:rPr>
              <a:t>topic</a:t>
            </a:r>
            <a:r>
              <a:rPr lang="en-US" dirty="0" smtClean="0"/>
              <a:t> in your brain. </a:t>
            </a:r>
          </a:p>
          <a:p>
            <a:r>
              <a:rPr lang="en-US" dirty="0" smtClean="0"/>
              <a:t>Cover the answers while working the question.  </a:t>
            </a:r>
          </a:p>
          <a:p>
            <a:r>
              <a:rPr lang="en-US" dirty="0" smtClean="0"/>
              <a:t>Work slowly enough to think through steps correctly. </a:t>
            </a:r>
          </a:p>
          <a:p>
            <a:r>
              <a:rPr lang="en-US" dirty="0" smtClean="0"/>
              <a:t>Write main thinking steps in the margin.</a:t>
            </a:r>
          </a:p>
          <a:p>
            <a:pPr lvl="1"/>
            <a:r>
              <a:rPr lang="en-US" sz="2100" dirty="0" smtClean="0"/>
              <a:t>Protects against changing “increases” to “decreases” in your mind.</a:t>
            </a:r>
          </a:p>
          <a:p>
            <a:r>
              <a:rPr lang="en-US" dirty="0" smtClean="0"/>
              <a:t>Match your thinking with the answer choices and select the </a:t>
            </a:r>
            <a:r>
              <a:rPr lang="en-US" i="1" dirty="0" smtClean="0">
                <a:solidFill>
                  <a:srgbClr val="FF0000"/>
                </a:solidFill>
              </a:rPr>
              <a:t>best</a:t>
            </a:r>
            <a:r>
              <a:rPr lang="en-US" dirty="0" smtClean="0"/>
              <a:t> answer.</a:t>
            </a:r>
          </a:p>
        </p:txBody>
      </p:sp>
    </p:spTree>
    <p:extLst>
      <p:ext uri="{BB962C8B-B14F-4D97-AF65-F5344CB8AC3E}">
        <p14:creationId xmlns:p14="http://schemas.microsoft.com/office/powerpoint/2010/main" val="7110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dirty="0" smtClean="0"/>
              <a:t>Good test-taking,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shot, best shot</a:t>
            </a:r>
          </a:p>
          <a:p>
            <a:pPr lvl="1"/>
            <a:r>
              <a:rPr lang="en-US" dirty="0" smtClean="0"/>
              <a:t>Once slowly &gt;&gt; twice fast</a:t>
            </a:r>
          </a:p>
          <a:p>
            <a:r>
              <a:rPr lang="en-US" dirty="0" smtClean="0"/>
              <a:t>Don’t be distracted by distractors</a:t>
            </a:r>
          </a:p>
          <a:p>
            <a:r>
              <a:rPr lang="en-US" dirty="0" smtClean="0"/>
              <a:t>Don’t overthink</a:t>
            </a:r>
          </a:p>
          <a:p>
            <a:pPr lvl="1"/>
            <a:r>
              <a:rPr lang="en-US" dirty="0" smtClean="0"/>
              <a:t>Directions say “single best answer” – stop there!</a:t>
            </a:r>
          </a:p>
          <a:p>
            <a:r>
              <a:rPr lang="en-US" dirty="0" smtClean="0"/>
              <a:t>Don’t change answers impulsively. </a:t>
            </a:r>
          </a:p>
          <a:p>
            <a:pPr lvl="1"/>
            <a:r>
              <a:rPr lang="en-US" dirty="0" smtClean="0"/>
              <a:t>If you’re going to change, work the question again from scratch. </a:t>
            </a:r>
          </a:p>
          <a:p>
            <a:r>
              <a:rPr lang="en-US" dirty="0" smtClean="0"/>
              <a:t>Sleep (the night before).</a:t>
            </a: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70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8229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336699"/>
                </a:solidFill>
              </a:rPr>
              <a:t>Thank you for joining </a:t>
            </a:r>
            <a:r>
              <a:rPr lang="en-US" sz="4400" b="1" dirty="0" smtClean="0">
                <a:solidFill>
                  <a:srgbClr val="336699"/>
                </a:solidFill>
              </a:rPr>
              <a:t>AMSA, Lippincott, &amp; Dr. Costanzo this evening!</a:t>
            </a:r>
            <a:endParaRPr lang="en-US" sz="4400" b="1" dirty="0" smtClean="0">
              <a:solidFill>
                <a:srgbClr val="336699"/>
              </a:solidFill>
            </a:endParaRPr>
          </a:p>
          <a:p>
            <a:pPr algn="ctr"/>
            <a:endParaRPr lang="en-US" sz="2000" b="1" dirty="0" smtClean="0">
              <a:solidFill>
                <a:srgbClr val="336699"/>
              </a:solidFill>
            </a:endParaRPr>
          </a:p>
          <a:p>
            <a:pPr algn="ctr"/>
            <a:endParaRPr lang="en-US" sz="1400" b="1" dirty="0">
              <a:solidFill>
                <a:srgbClr val="336699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336699"/>
                </a:solidFill>
              </a:rPr>
              <a:t>Dr. Costanzo’s email address:</a:t>
            </a:r>
          </a:p>
          <a:p>
            <a:pPr algn="ctr"/>
            <a:r>
              <a:rPr lang="en-US" sz="2800" b="1" dirty="0" smtClean="0">
                <a:solidFill>
                  <a:srgbClr val="336699"/>
                </a:solidFill>
                <a:hlinkClick r:id="rId3"/>
              </a:rPr>
              <a:t>lcostanz@vcu.edu</a:t>
            </a:r>
            <a:endParaRPr lang="en-US" sz="2800" b="1" dirty="0" smtClean="0">
              <a:solidFill>
                <a:srgbClr val="336699"/>
              </a:solidFill>
            </a:endParaRPr>
          </a:p>
          <a:p>
            <a:pPr algn="ctr"/>
            <a:endParaRPr lang="en-US" sz="2800" b="1" dirty="0">
              <a:solidFill>
                <a:srgbClr val="336699"/>
              </a:solidFill>
            </a:endParaRPr>
          </a:p>
          <a:p>
            <a:pPr algn="ctr"/>
            <a:r>
              <a:rPr lang="en-US" sz="2400" b="1" dirty="0">
                <a:solidFill>
                  <a:srgbClr val="336699"/>
                </a:solidFill>
              </a:rPr>
              <a:t>Webinar sponsored by LEARN </a:t>
            </a:r>
          </a:p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(The </a:t>
            </a:r>
            <a:r>
              <a:rPr lang="en-US" sz="2400" b="1" dirty="0">
                <a:solidFill>
                  <a:srgbClr val="336699"/>
                </a:solidFill>
              </a:rPr>
              <a:t>Lippincott/AMSA reviewer network)</a:t>
            </a:r>
          </a:p>
          <a:p>
            <a:pPr algn="ctr"/>
            <a:endParaRPr lang="en-US" sz="2800" b="1" dirty="0" smtClean="0">
              <a:solidFill>
                <a:srgbClr val="336699"/>
              </a:solidFill>
            </a:endParaRPr>
          </a:p>
          <a:p>
            <a:pPr algn="ctr"/>
            <a:endParaRPr lang="en-US" sz="2000" b="1" dirty="0" smtClean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2775" y="977153"/>
            <a:ext cx="7918450" cy="7888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WELCOME AND INTRODUCTION</a:t>
            </a:r>
            <a:endParaRPr lang="en-US" dirty="0"/>
          </a:p>
        </p:txBody>
      </p:sp>
      <p:pic>
        <p:nvPicPr>
          <p:cNvPr id="3" name="Picture 2" descr="C:\Users\Donny\Downloads\IMG_01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2609" r="12726"/>
          <a:stretch/>
        </p:blipFill>
        <p:spPr bwMode="auto">
          <a:xfrm>
            <a:off x="1945574" y="1766046"/>
            <a:ext cx="5252852" cy="448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r>
              <a:rPr lang="en-US" dirty="0" smtClean="0"/>
              <a:t>Why is </a:t>
            </a:r>
            <a:r>
              <a:rPr lang="en-US" dirty="0" smtClean="0"/>
              <a:t>Physiology </a:t>
            </a:r>
            <a:r>
              <a:rPr lang="en-US" dirty="0"/>
              <a:t>D</a:t>
            </a:r>
            <a:r>
              <a:rPr lang="en-US" dirty="0" smtClean="0"/>
              <a:t>ifferent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The stakes feel higher.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hysiology is </a:t>
            </a:r>
            <a:r>
              <a:rPr lang="en-US" i="1" dirty="0" smtClean="0"/>
              <a:t>the</a:t>
            </a:r>
            <a:r>
              <a:rPr lang="en-US" dirty="0" smtClean="0"/>
              <a:t> basis for medicine.</a:t>
            </a:r>
          </a:p>
          <a:p>
            <a:r>
              <a:rPr lang="en-US" dirty="0" smtClean="0"/>
              <a:t>Physiology cannot be memorized (and you’ve become good memorizers).</a:t>
            </a:r>
          </a:p>
          <a:p>
            <a:r>
              <a:rPr lang="en-US" dirty="0" smtClean="0"/>
              <a:t>Graphs, equations, and calculations (</a:t>
            </a:r>
            <a:r>
              <a:rPr lang="en-US" dirty="0" err="1" smtClean="0"/>
              <a:t>gotta</a:t>
            </a:r>
            <a:r>
              <a:rPr lang="en-US" dirty="0" smtClean="0"/>
              <a:t> love ‘</a:t>
            </a:r>
            <a:r>
              <a:rPr lang="en-US" dirty="0" err="1" smtClean="0"/>
              <a:t>em</a:t>
            </a:r>
            <a:r>
              <a:rPr lang="en-US" dirty="0" smtClean="0"/>
              <a:t>!).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</a:t>
            </a:r>
            <a:r>
              <a:rPr lang="en-US" dirty="0" smtClean="0"/>
              <a:t>Physiology </a:t>
            </a:r>
            <a:r>
              <a:rPr lang="en-US" dirty="0" smtClean="0"/>
              <a:t>– </a:t>
            </a:r>
            <a:r>
              <a:rPr lang="en-US" dirty="0"/>
              <a:t>T</a:t>
            </a:r>
            <a:r>
              <a:rPr lang="en-US" dirty="0" smtClean="0"/>
              <a:t>he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Learn “for life” (physiology undergirds all of pathophysiology and medicine)</a:t>
            </a:r>
          </a:p>
          <a:p>
            <a:r>
              <a:rPr lang="en-US" dirty="0" smtClean="0"/>
              <a:t>Concepts and principles &gt;&gt; isolated facts</a:t>
            </a:r>
          </a:p>
          <a:p>
            <a:r>
              <a:rPr lang="en-US" dirty="0" smtClean="0"/>
              <a:t>Hierarchy of concepts, connections, recurring themes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</a:t>
            </a:r>
            <a:r>
              <a:rPr lang="en-US" dirty="0" smtClean="0"/>
              <a:t>Physiology </a:t>
            </a:r>
            <a:r>
              <a:rPr lang="en-US" dirty="0" smtClean="0"/>
              <a:t>– </a:t>
            </a:r>
            <a:r>
              <a:rPr lang="en-US" dirty="0" smtClean="0"/>
              <a:t>Best </a:t>
            </a:r>
            <a:r>
              <a:rPr lang="en-US" dirty="0"/>
              <a:t>P</a:t>
            </a:r>
            <a:r>
              <a:rPr lang="en-US" dirty="0" smtClean="0"/>
              <a:t>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7526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cycle: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Pre-read = warm the circuits</a:t>
            </a:r>
          </a:p>
          <a:p>
            <a:pPr marL="857250" lvl="1" indent="-457200"/>
            <a:r>
              <a:rPr lang="en-US" dirty="0" smtClean="0"/>
              <a:t>Books or lecture notes</a:t>
            </a:r>
          </a:p>
          <a:p>
            <a:pPr marL="0" indent="0">
              <a:buNone/>
            </a:pPr>
            <a:r>
              <a:rPr lang="en-US" dirty="0" smtClean="0"/>
              <a:t>2. Attend class</a:t>
            </a:r>
          </a:p>
          <a:p>
            <a:pPr lvl="1"/>
            <a:r>
              <a:rPr lang="en-US" dirty="0" smtClean="0"/>
              <a:t>Having pre-read, class time is learning time</a:t>
            </a:r>
          </a:p>
          <a:p>
            <a:pPr marL="0" indent="0">
              <a:buNone/>
            </a:pPr>
            <a:r>
              <a:rPr lang="en-US" dirty="0" smtClean="0"/>
              <a:t>3. Review</a:t>
            </a:r>
          </a:p>
          <a:p>
            <a:pPr marL="0" indent="0">
              <a:buNone/>
            </a:pPr>
            <a:r>
              <a:rPr lang="en-US" dirty="0" smtClean="0"/>
              <a:t>4. Practice questions</a:t>
            </a:r>
          </a:p>
          <a:p>
            <a:pPr marL="0" indent="0">
              <a:buNone/>
            </a:pPr>
            <a:r>
              <a:rPr lang="en-US" dirty="0" smtClean="0"/>
              <a:t>Repeat!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Books or </a:t>
            </a:r>
            <a:r>
              <a:rPr lang="en-US" dirty="0" smtClean="0"/>
              <a:t>Not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752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Books tell same story, in different voice.</a:t>
            </a:r>
          </a:p>
          <a:p>
            <a:r>
              <a:rPr lang="en-US" dirty="0" smtClean="0"/>
              <a:t>See hierarchy</a:t>
            </a:r>
          </a:p>
          <a:p>
            <a:r>
              <a:rPr lang="en-US" dirty="0" smtClean="0"/>
              <a:t>Provide cohesion</a:t>
            </a:r>
          </a:p>
          <a:p>
            <a:r>
              <a:rPr lang="en-US" dirty="0" smtClean="0"/>
              <a:t>Fill gaps</a:t>
            </a:r>
          </a:p>
          <a:p>
            <a:r>
              <a:rPr lang="en-US" dirty="0" smtClean="0"/>
              <a:t>Spot help for difficult topics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51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286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 book, didactic book, or review 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133600"/>
            <a:ext cx="8229600" cy="4525963"/>
          </a:xfrm>
        </p:spPr>
        <p:txBody>
          <a:bodyPr/>
          <a:lstStyle/>
          <a:p>
            <a:r>
              <a:rPr lang="en-US" sz="2800" dirty="0" smtClean="0"/>
              <a:t>Reference physiology books</a:t>
            </a:r>
          </a:p>
          <a:p>
            <a:pPr lvl="1"/>
            <a:r>
              <a:rPr lang="en-US" sz="2400" i="1" dirty="0" smtClean="0"/>
              <a:t>Medical Physiology </a:t>
            </a:r>
            <a:r>
              <a:rPr lang="en-US" sz="2400" dirty="0"/>
              <a:t>(</a:t>
            </a:r>
            <a:r>
              <a:rPr lang="en-US" sz="2400" dirty="0" smtClean="0"/>
              <a:t>Boron &amp; </a:t>
            </a:r>
            <a:r>
              <a:rPr lang="en-US" sz="2400" dirty="0" err="1" smtClean="0"/>
              <a:t>Boulpaep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i="1" dirty="0" smtClean="0"/>
              <a:t>Physiology </a:t>
            </a:r>
            <a:r>
              <a:rPr lang="en-US" sz="2400" dirty="0"/>
              <a:t>(</a:t>
            </a:r>
            <a:r>
              <a:rPr lang="en-US" sz="2400" dirty="0" smtClean="0"/>
              <a:t>Berne and Levy)</a:t>
            </a:r>
          </a:p>
          <a:p>
            <a:r>
              <a:rPr lang="en-US" sz="2800" dirty="0" smtClean="0"/>
              <a:t>Didactic physiology book</a:t>
            </a:r>
          </a:p>
          <a:p>
            <a:pPr lvl="1"/>
            <a:r>
              <a:rPr lang="en-US" sz="2400" i="1" dirty="0" smtClean="0"/>
              <a:t>Physiology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Costanzo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i="1" dirty="0" smtClean="0"/>
              <a:t>Medical Physiology </a:t>
            </a:r>
            <a:r>
              <a:rPr lang="en-US" sz="2400" dirty="0" smtClean="0"/>
              <a:t>(Rhoades)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65" y="1524000"/>
            <a:ext cx="1902833" cy="2444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70" y="3200400"/>
            <a:ext cx="1882092" cy="2439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3200400"/>
            <a:ext cx="1898650" cy="240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277" y="4419600"/>
            <a:ext cx="1876923" cy="2396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3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r="13470"/>
          <a:stretch/>
        </p:blipFill>
        <p:spPr bwMode="auto">
          <a:xfrm>
            <a:off x="4953000" y="2362200"/>
            <a:ext cx="1904999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8867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Reference book, didactic book, or review book?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2484437"/>
            <a:ext cx="8229600" cy="4525963"/>
          </a:xfrm>
        </p:spPr>
        <p:txBody>
          <a:bodyPr/>
          <a:lstStyle/>
          <a:p>
            <a:r>
              <a:rPr lang="en-US" sz="2800" dirty="0" smtClean="0"/>
              <a:t>Review books</a:t>
            </a:r>
          </a:p>
          <a:p>
            <a:pPr lvl="1"/>
            <a:r>
              <a:rPr lang="en-US" i="1" dirty="0" smtClean="0"/>
              <a:t>BRS Physiology </a:t>
            </a:r>
            <a:r>
              <a:rPr lang="en-US" dirty="0" smtClean="0"/>
              <a:t>(Costanzo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LIR Physiology</a:t>
            </a:r>
            <a:endParaRPr lang="en-US" i="1" dirty="0" smtClean="0"/>
          </a:p>
          <a:p>
            <a:pPr lvl="1"/>
            <a:r>
              <a:rPr lang="en-US" i="1" dirty="0" smtClean="0"/>
              <a:t>First Aid for USMLE Step 1</a:t>
            </a:r>
          </a:p>
          <a:p>
            <a:pPr lvl="1"/>
            <a:r>
              <a:rPr lang="en-US" i="1" dirty="0" smtClean="0"/>
              <a:t>Step-Up to USMLE Step </a:t>
            </a:r>
            <a:r>
              <a:rPr lang="en-US" i="1" dirty="0" smtClean="0"/>
              <a:t>1</a:t>
            </a:r>
          </a:p>
          <a:p>
            <a:pPr lvl="1"/>
            <a:endParaRPr lang="en-US" i="1" dirty="0" smtClean="0"/>
          </a:p>
          <a:p>
            <a:pPr marL="457200" lvl="1" indent="0">
              <a:buNone/>
            </a:pPr>
            <a:endParaRPr lang="en-US" sz="2400" u="sng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3470"/>
          <a:stretch/>
        </p:blipFill>
        <p:spPr bwMode="auto">
          <a:xfrm>
            <a:off x="6781800" y="1579256"/>
            <a:ext cx="1981200" cy="2687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r="9504"/>
          <a:stretch/>
        </p:blipFill>
        <p:spPr bwMode="auto">
          <a:xfrm>
            <a:off x="5181600" y="3630577"/>
            <a:ext cx="1981200" cy="2485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258" y="3352800"/>
            <a:ext cx="1848342" cy="2469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3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752600"/>
            <a:ext cx="8229600" cy="4525963"/>
          </a:xfrm>
        </p:spPr>
        <p:txBody>
          <a:bodyPr/>
          <a:lstStyle/>
          <a:p>
            <a:r>
              <a:rPr lang="en-US" i="1" dirty="0" smtClean="0"/>
              <a:t>Physiology Cases and Problems </a:t>
            </a:r>
            <a:r>
              <a:rPr lang="en-US" dirty="0" smtClean="0"/>
              <a:t>(Costanzo)</a:t>
            </a:r>
          </a:p>
          <a:p>
            <a:r>
              <a:rPr lang="en-US" i="1" dirty="0" smtClean="0"/>
              <a:t>First Aid Cases for the USMLE Step 1</a:t>
            </a:r>
            <a:endParaRPr lang="en-US" i="1" dirty="0"/>
          </a:p>
        </p:txBody>
      </p:sp>
      <p:pic>
        <p:nvPicPr>
          <p:cNvPr id="1026" name="Picture 2" descr="http://www.lww.com/product-data/book/images/97814511206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59" y="3276600"/>
            <a:ext cx="2013141" cy="28797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2286000" cy="2901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6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5090</TotalTime>
  <Words>670</Words>
  <Application>Microsoft Office PowerPoint</Application>
  <PresentationFormat>On-screen Show (4:3)</PresentationFormat>
  <Paragraphs>123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Why is Physiology Different?</vt:lpstr>
      <vt:lpstr>Learning Physiology – The Philosophy</vt:lpstr>
      <vt:lpstr>Learning Physiology – Best Practices</vt:lpstr>
      <vt:lpstr>Books or Not?</vt:lpstr>
      <vt:lpstr>Reference book, didactic book, or review book?</vt:lpstr>
      <vt:lpstr>Reference book, didactic book, or review book? (cont’d)</vt:lpstr>
      <vt:lpstr>Case Books</vt:lpstr>
      <vt:lpstr>To write or not to write? That is your dilemma</vt:lpstr>
      <vt:lpstr>What  NOT to write (when studying physiology)</vt:lpstr>
      <vt:lpstr>What can I write that is useful and active?</vt:lpstr>
      <vt:lpstr>Practice Questions! The antidote to that “graph, equation, calculation” issue </vt:lpstr>
      <vt:lpstr>Good test-taking in physiology</vt:lpstr>
      <vt:lpstr>Good test-taking, cont’d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Noreen Rich</dc:creator>
  <cp:lastModifiedBy>Fisher-Williams, Joy</cp:lastModifiedBy>
  <cp:revision>107</cp:revision>
  <dcterms:created xsi:type="dcterms:W3CDTF">2014-11-03T04:19:26Z</dcterms:created>
  <dcterms:modified xsi:type="dcterms:W3CDTF">2015-01-22T16:24:46Z</dcterms:modified>
</cp:coreProperties>
</file>